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4057" r:id="rId2"/>
  </p:sldMasterIdLst>
  <p:notesMasterIdLst>
    <p:notesMasterId r:id="rId10"/>
  </p:notesMasterIdLst>
  <p:handoutMasterIdLst>
    <p:handoutMasterId r:id="rId11"/>
  </p:handoutMasterIdLst>
  <p:sldIdLst>
    <p:sldId id="812" r:id="rId3"/>
    <p:sldId id="786" r:id="rId4"/>
    <p:sldId id="915" r:id="rId5"/>
    <p:sldId id="919" r:id="rId6"/>
    <p:sldId id="916" r:id="rId7"/>
    <p:sldId id="917" r:id="rId8"/>
    <p:sldId id="883" r:id="rId9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e Gibbons" initials="JG" lastIdx="12" clrIdx="0"/>
  <p:cmAuthor id="1" name="Rodrigo Floriano" initials="RF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4"/>
    <a:srgbClr val="678DC5"/>
    <a:srgbClr val="3E67A4"/>
    <a:srgbClr val="3E8DC5"/>
    <a:srgbClr val="5F5F65"/>
    <a:srgbClr val="7E7E86"/>
    <a:srgbClr val="FFFFFF"/>
    <a:srgbClr val="8E8E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2" autoAdjust="0"/>
    <p:restoredTop sz="89277" autoAdjust="0"/>
  </p:normalViewPr>
  <p:slideViewPr>
    <p:cSldViewPr snapToGrid="0">
      <p:cViewPr varScale="1">
        <p:scale>
          <a:sx n="98" d="100"/>
          <a:sy n="98" d="100"/>
        </p:scale>
        <p:origin x="1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22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5" Type="http://schemas.openxmlformats.org/officeDocument/2006/relationships/slide" Target="slides/slide7.xml"/><Relationship Id="rId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12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5124" name="Line 13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14"/>
          <p:cNvSpPr>
            <a:spLocks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/>
          <a:p>
            <a:pPr algn="r" defTabSz="903288">
              <a:lnSpc>
                <a:spcPct val="100000"/>
              </a:lnSpc>
            </a:pPr>
            <a:fld id="{22244E67-557B-7741-B9F5-F61AA18495DF}" type="slidenum">
              <a:rPr lang="en-US" sz="800"/>
              <a:pPr algn="r" defTabSz="903288">
                <a:lnSpc>
                  <a:spcPct val="100000"/>
                </a:lnSpc>
              </a:pPr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181015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6148" name="Line 10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19" tIns="0" rIns="18819" bIns="0" numCol="1" anchor="b" anchorCtr="0" compatLnSpc="1">
            <a:prstTxWarp prst="textNoShape">
              <a:avLst/>
            </a:prstTxWarp>
          </a:bodyPr>
          <a:lstStyle>
            <a:lvl1pPr algn="r" defTabSz="903288">
              <a:lnSpc>
                <a:spcPct val="100000"/>
              </a:lnSpc>
              <a:defRPr sz="800" smtClean="0">
                <a:cs typeface="+mn-cs"/>
              </a:defRPr>
            </a:lvl1pPr>
          </a:lstStyle>
          <a:p>
            <a:pPr>
              <a:defRPr/>
            </a:pPr>
            <a:fld id="{F4CE0E46-7F05-B940-8356-5580BE265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0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25" y="244475"/>
            <a:ext cx="5321300" cy="3990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8350" y="4378325"/>
            <a:ext cx="5468938" cy="4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7" tIns="50185" rIns="95667" bIns="50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6460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D9030C1-C977-B14B-8EB7-BA2B30FCDB63}" type="slidenum">
              <a:rPr lang="en-US" sz="800"/>
              <a:pPr/>
              <a:t>1</a:t>
            </a:fld>
            <a:endParaRPr lang="en-US" sz="80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397270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7C839C26-801B-42B6-A101-60F37FE2B0A8}" type="slidenum">
              <a:rPr lang="en-US" sz="800" b="0"/>
              <a:pPr algn="r"/>
              <a:t>2</a:t>
            </a:fld>
            <a:endParaRPr lang="en-US" sz="800" b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805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3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914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4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69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5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670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6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720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7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828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_CoverArt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93888"/>
            <a:ext cx="9140825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Chapter 1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C7FBAF0-BCF5-8741-945F-3C6763791038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pic>
        <p:nvPicPr>
          <p:cNvPr id="9" name="Picture 9" descr="Cisco_NewLog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Cisc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47" name="Rectangle 7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902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5402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752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798513"/>
            <a:ext cx="2035175" cy="478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798513"/>
            <a:ext cx="5957887" cy="478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766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98513"/>
            <a:ext cx="8145462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55638" y="2014538"/>
            <a:ext cx="7940675" cy="3571875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69748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02293"/>
            <a:ext cx="8145462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687390"/>
            <a:ext cx="7940675" cy="4720787"/>
          </a:xfrm>
        </p:spPr>
        <p:txBody>
          <a:bodyPr/>
          <a:lstStyle>
            <a:lvl2pPr marL="457200" indent="-228600">
              <a:buFont typeface="Arial" panose="020B0604020202020204" pitchFamily="34" charset="0"/>
              <a:buChar char="•"/>
              <a:defRPr/>
            </a:lvl2pPr>
            <a:lvl3pPr marL="914400" indent="-225425">
              <a:buSzPct val="75000"/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97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15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20145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20145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894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27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836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85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499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190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798513"/>
            <a:ext cx="81454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Chapter 1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28856D66-2D7E-BA44-8BF8-F720D8CAD36C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398" y="2078328"/>
            <a:ext cx="7940675" cy="3950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0" name="Picture 7" descr="PPt_TopBand_Artwor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</p:sldLayoutIdLst>
  <p:txStyles>
    <p:titleStyle>
      <a:lvl1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ＭＳ Ｐゴシック" charset="0"/>
          <a:cs typeface="ＭＳ Ｐゴシック" charset="0"/>
        </a:defRPr>
      </a:lvl1pPr>
      <a:lvl2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74675" indent="-117475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914400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54125" indent="117475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04963" indent="223838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0621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charset="0"/>
              </a:rPr>
              <a:t/>
            </a:r>
            <a:br>
              <a:rPr lang="en-US" sz="2400" dirty="0">
                <a:latin typeface="Arial" charset="0"/>
              </a:rPr>
            </a:br>
            <a:r>
              <a:rPr lang="ru-RU" sz="2400" dirty="0">
                <a:latin typeface="Arial" charset="0"/>
              </a:rPr>
              <a:t>Лекция 1</a:t>
            </a:r>
            <a:r>
              <a:rPr lang="en-US" sz="2400" dirty="0">
                <a:latin typeface="Arial" charset="0"/>
              </a:rPr>
              <a:t>3</a:t>
            </a:r>
            <a:r>
              <a:rPr lang="kk-KZ" sz="2400" dirty="0">
                <a:latin typeface="Arial" charset="0"/>
              </a:rPr>
              <a:t> </a:t>
            </a:r>
            <a:r>
              <a:rPr lang="ru-RU" sz="3100" b="0" dirty="0" err="1">
                <a:effectLst/>
              </a:rPr>
              <a:t>Қауіпсіздік</a:t>
            </a:r>
            <a:r>
              <a:rPr lang="ru-RU" sz="3100" b="0" dirty="0">
                <a:effectLst/>
              </a:rPr>
              <a:t> </a:t>
            </a:r>
            <a:r>
              <a:rPr lang="ru-RU" sz="3100" b="0" dirty="0" err="1">
                <a:effectLst/>
              </a:rPr>
              <a:t>және</a:t>
            </a:r>
            <a:r>
              <a:rPr lang="ru-RU" sz="3100" b="0" dirty="0">
                <a:effectLst/>
              </a:rPr>
              <a:t> </a:t>
            </a:r>
            <a:r>
              <a:rPr lang="ru-RU" sz="3100" b="0" dirty="0" err="1">
                <a:effectLst/>
              </a:rPr>
              <a:t>жан-жақты</a:t>
            </a:r>
            <a:r>
              <a:rPr lang="ru-RU" sz="3100" b="0" dirty="0">
                <a:effectLst/>
              </a:rPr>
              <a:t> интернет</a:t>
            </a:r>
            <a:endParaRPr lang="en-US" sz="3100" dirty="0">
              <a:solidFill>
                <a:srgbClr val="00B0F0"/>
              </a:solidFill>
              <a:latin typeface="Arial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264652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IoE </a:t>
            </a:r>
            <a:r>
              <a:rPr lang="ru-RU" dirty="0" err="1"/>
              <a:t>Қауіпсіздігі</a:t>
            </a:r>
            <a:r>
              <a:rPr lang="ru-RU" dirty="0"/>
              <a:t> </a:t>
            </a:r>
            <a:r>
              <a:rPr lang="en-US" dirty="0"/>
              <a:t>IoE </a:t>
            </a:r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шараларына</a:t>
            </a:r>
            <a:r>
              <a:rPr lang="ru-RU" dirty="0"/>
              <a:t> </a:t>
            </a:r>
            <a:r>
              <a:rPr lang="ru-RU" dirty="0" err="1"/>
              <a:t>қажеттілікті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арттыратынын</a:t>
            </a:r>
            <a:r>
              <a:rPr lang="ru-RU" dirty="0"/>
              <a:t> </a:t>
            </a:r>
            <a:r>
              <a:rPr lang="ru-RU" dirty="0" err="1"/>
              <a:t>түсіндіріңіз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4098" name="Rectangle 3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/>
              <a:t>Мақсаттары: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710895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1387366"/>
            <a:ext cx="8752915" cy="5203934"/>
          </a:xfrm>
        </p:spPr>
        <p:txBody>
          <a:bodyPr>
            <a:normAutofit/>
          </a:bodyPr>
          <a:lstStyle/>
          <a:p>
            <a:pPr lvl="1"/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қажеттілігі</a:t>
            </a:r>
            <a:r>
              <a:rPr lang="ru-RU" dirty="0"/>
              <a:t> </a:t>
            </a:r>
            <a:r>
              <a:rPr lang="ru-RU" dirty="0" err="1"/>
              <a:t>Қосылған</a:t>
            </a:r>
            <a:r>
              <a:rPr lang="ru-RU" dirty="0"/>
              <a:t> </a:t>
            </a:r>
            <a:r>
              <a:rPr lang="ru-RU" dirty="0" err="1"/>
              <a:t>құрылғылар</a:t>
            </a:r>
            <a:r>
              <a:rPr lang="ru-RU" dirty="0"/>
              <a:t> мен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санының</a:t>
            </a:r>
            <a:r>
              <a:rPr lang="ru-RU" dirty="0"/>
              <a:t> </a:t>
            </a:r>
            <a:r>
              <a:rPr lang="ru-RU" dirty="0" err="1"/>
              <a:t>артуы</a:t>
            </a:r>
            <a:r>
              <a:rPr lang="ru-RU" dirty="0"/>
              <a:t> =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қауіпсіздігіне</a:t>
            </a:r>
            <a:r>
              <a:rPr lang="ru-RU" dirty="0"/>
              <a:t> </a:t>
            </a:r>
            <a:r>
              <a:rPr lang="ru-RU" dirty="0" err="1"/>
              <a:t>сұраныстың</a:t>
            </a:r>
            <a:r>
              <a:rPr lang="ru-RU" dirty="0"/>
              <a:t> </a:t>
            </a:r>
            <a:r>
              <a:rPr lang="ru-RU" dirty="0" err="1"/>
              <a:t>артуы</a:t>
            </a:r>
            <a:r>
              <a:rPr lang="ru-RU" dirty="0"/>
              <a:t> </a:t>
            </a:r>
            <a:r>
              <a:rPr lang="ru-RU" dirty="0" err="1"/>
              <a:t>Агрессивті</a:t>
            </a:r>
            <a:r>
              <a:rPr lang="ru-RU" dirty="0"/>
              <a:t> </a:t>
            </a:r>
            <a:r>
              <a:rPr lang="ru-RU" dirty="0" err="1"/>
              <a:t>шабуылдар</a:t>
            </a:r>
            <a:r>
              <a:rPr lang="ru-RU" dirty="0"/>
              <a:t> </a:t>
            </a:r>
            <a:r>
              <a:rPr lang="ru-RU" dirty="0" err="1"/>
              <a:t>күн</a:t>
            </a:r>
            <a:r>
              <a:rPr lang="ru-RU" dirty="0"/>
              <a:t> </a:t>
            </a:r>
            <a:r>
              <a:rPr lang="ru-RU" dirty="0" err="1"/>
              <a:t>сайын</a:t>
            </a:r>
            <a:r>
              <a:rPr lang="ru-RU" dirty="0"/>
              <a:t> </a:t>
            </a:r>
            <a:r>
              <a:rPr lang="ru-RU" dirty="0" err="1"/>
              <a:t>орын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 </a:t>
            </a:r>
            <a:r>
              <a:rPr lang="ru-RU" dirty="0" err="1"/>
              <a:t>Бірде-бір</a:t>
            </a:r>
            <a:r>
              <a:rPr lang="ru-RU" dirty="0"/>
              <a:t> </a:t>
            </a:r>
            <a:r>
              <a:rPr lang="ru-RU" dirty="0" err="1"/>
              <a:t>ұйым</a:t>
            </a:r>
            <a:r>
              <a:rPr lang="ru-RU" dirty="0"/>
              <a:t> </a:t>
            </a:r>
            <a:r>
              <a:rPr lang="ru-RU" dirty="0" err="1"/>
              <a:t>иммунитетке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стратегиясы</a:t>
            </a:r>
            <a:r>
              <a:rPr lang="ru-RU" dirty="0"/>
              <a:t> </a:t>
            </a:r>
            <a:r>
              <a:rPr lang="ru-RU" dirty="0" err="1"/>
              <a:t>Бейімделген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Қауіпсіз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динамикалық</a:t>
            </a:r>
            <a:r>
              <a:rPr lang="ru-RU" dirty="0"/>
              <a:t> </a:t>
            </a:r>
            <a:r>
              <a:rPr lang="ru-RU" dirty="0" err="1"/>
              <a:t>қосылыстар</a:t>
            </a:r>
            <a:r>
              <a:rPr lang="ru-RU" dirty="0"/>
              <a:t> </a:t>
            </a:r>
            <a:r>
              <a:rPr lang="ru-RU" dirty="0" err="1"/>
              <a:t>Клиенттер</a:t>
            </a:r>
            <a:r>
              <a:rPr lang="ru-RU" dirty="0"/>
              <a:t> мен </a:t>
            </a:r>
            <a:r>
              <a:rPr lang="ru-RU" dirty="0" err="1"/>
              <a:t>брендтерді</a:t>
            </a:r>
            <a:r>
              <a:rPr lang="ru-RU" dirty="0"/>
              <a:t> </a:t>
            </a:r>
            <a:r>
              <a:rPr lang="ru-RU" dirty="0" err="1"/>
              <a:t>қорғау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0" dirty="0" err="1">
                <a:effectLst/>
              </a:rPr>
              <a:t>Қауіпсіздік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және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қауіпсіздік</a:t>
            </a:r>
            <a:r>
              <a:rPr lang="ru-RU" b="0" dirty="0">
                <a:effectLst/>
              </a:rPr>
              <a:t> </a:t>
            </a:r>
            <a:r>
              <a:rPr lang="en-US" b="0" dirty="0">
                <a:effectLst/>
              </a:rPr>
              <a:t>IoE?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32087" y="4557254"/>
            <a:ext cx="3133937" cy="203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562105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3488" y="1232592"/>
            <a:ext cx="6957888" cy="5518586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Қауіпсіздіктің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шешімі</a:t>
            </a:r>
            <a:r>
              <a:rPr lang="ru-RU" dirty="0"/>
              <a:t> </a:t>
            </a:r>
            <a:r>
              <a:rPr lang="ru-RU" dirty="0" err="1"/>
              <a:t>қауіпсіздікті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асыруға</a:t>
            </a:r>
            <a:r>
              <a:rPr lang="ru-RU" dirty="0"/>
              <a:t> </a:t>
            </a:r>
            <a:r>
              <a:rPr lang="ru-RU" dirty="0" err="1"/>
              <a:t>жол</a:t>
            </a:r>
            <a:r>
              <a:rPr lang="ru-RU" dirty="0"/>
              <a:t> </a:t>
            </a:r>
            <a:r>
              <a:rPr lang="ru-RU" dirty="0" err="1"/>
              <a:t>бермеуге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 </a:t>
            </a:r>
            <a:r>
              <a:rPr lang="ru-RU" dirty="0" err="1"/>
              <a:t>Ұйымдар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қорғалған</a:t>
            </a:r>
            <a:r>
              <a:rPr lang="ru-RU" dirty="0"/>
              <a:t> </a:t>
            </a:r>
            <a:r>
              <a:rPr lang="ru-RU" dirty="0" err="1"/>
              <a:t>шекараларға</a:t>
            </a:r>
            <a:r>
              <a:rPr lang="ru-RU" dirty="0"/>
              <a:t> </a:t>
            </a:r>
            <a:r>
              <a:rPr lang="ru-RU" dirty="0" err="1"/>
              <a:t>келісу</a:t>
            </a:r>
            <a:r>
              <a:rPr lang="ru-RU" dirty="0"/>
              <a:t>, </a:t>
            </a:r>
            <a:r>
              <a:rPr lang="ru-RU" dirty="0" err="1"/>
              <a:t>Автоматтандыру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тарату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режимінде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 ала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қауіпсіз</a:t>
            </a:r>
            <a:r>
              <a:rPr lang="ru-RU" dirty="0"/>
              <a:t> </a:t>
            </a:r>
            <a:r>
              <a:rPr lang="ru-RU" dirty="0" err="1"/>
              <a:t>қауіп-қатерлерді</a:t>
            </a:r>
            <a:r>
              <a:rPr lang="ru-RU" dirty="0"/>
              <a:t> </a:t>
            </a:r>
            <a:r>
              <a:rPr lang="ru-RU" dirty="0" err="1"/>
              <a:t>жақсы</a:t>
            </a:r>
            <a:r>
              <a:rPr lang="ru-RU" dirty="0"/>
              <a:t> </a:t>
            </a:r>
            <a:r>
              <a:rPr lang="ru-RU" dirty="0" err="1"/>
              <a:t>тану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динамикалық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қосылыстар</a:t>
            </a:r>
            <a:r>
              <a:rPr lang="ru-RU" dirty="0"/>
              <a:t> мен </a:t>
            </a:r>
            <a:r>
              <a:rPr lang="ru-RU" dirty="0" err="1"/>
              <a:t>инфрақұрылым</a:t>
            </a:r>
            <a:r>
              <a:rPr lang="ru-RU" dirty="0"/>
              <a:t> </a:t>
            </a:r>
            <a:r>
              <a:rPr lang="ru-RU" dirty="0" err="1"/>
              <a:t>элементтерін</a:t>
            </a:r>
            <a:r>
              <a:rPr lang="ru-RU" dirty="0"/>
              <a:t> </a:t>
            </a:r>
            <a:r>
              <a:rPr lang="ru-RU" dirty="0" err="1"/>
              <a:t>көруді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зияткерлік</a:t>
            </a:r>
            <a:r>
              <a:rPr lang="ru-RU" dirty="0"/>
              <a:t> </a:t>
            </a:r>
            <a:r>
              <a:rPr lang="ru-RU" dirty="0" err="1"/>
              <a:t>Өсіп</a:t>
            </a:r>
            <a:r>
              <a:rPr lang="ru-RU" dirty="0"/>
              <a:t> </a:t>
            </a:r>
            <a:r>
              <a:rPr lang="ru-RU" dirty="0" err="1"/>
              <a:t>келе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ұйымның</a:t>
            </a:r>
            <a:r>
              <a:rPr lang="ru-RU" dirty="0"/>
              <a:t> </a:t>
            </a:r>
            <a:r>
              <a:rPr lang="ru-RU" dirty="0" err="1"/>
              <a:t>қажеттіліктерін</a:t>
            </a:r>
            <a:r>
              <a:rPr lang="ru-RU" dirty="0"/>
              <a:t> </a:t>
            </a:r>
            <a:r>
              <a:rPr lang="ru-RU" dirty="0" err="1"/>
              <a:t>қанағаттандыру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масштабталу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режимінде</a:t>
            </a:r>
            <a:r>
              <a:rPr lang="ru-RU" dirty="0"/>
              <a:t>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қабілеті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0" dirty="0" err="1">
                <a:effectLst/>
              </a:rPr>
              <a:t>Қауіпсіздік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және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қорғау</a:t>
            </a:r>
            <a:r>
              <a:rPr lang="ru-RU" b="0" dirty="0">
                <a:effectLst/>
              </a:rPr>
              <a:t> </a:t>
            </a:r>
            <a:r>
              <a:rPr lang="en-US" b="0" dirty="0">
                <a:effectLst/>
              </a:rPr>
              <a:t>IoE? IoE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10466" y="860922"/>
            <a:ext cx="2095199" cy="203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547331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1387366"/>
            <a:ext cx="8752915" cy="5203934"/>
          </a:xfrm>
        </p:spPr>
        <p:txBody>
          <a:bodyPr>
            <a:normAutofit/>
          </a:bodyPr>
          <a:lstStyle/>
          <a:p>
            <a:pPr lvl="1"/>
            <a:endParaRPr lang="ru-RU" dirty="0"/>
          </a:p>
          <a:p>
            <a:pPr lvl="1"/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архитектурасы</a:t>
            </a:r>
            <a:r>
              <a:rPr lang="ru-RU" dirty="0"/>
              <a:t> </a:t>
            </a:r>
            <a:r>
              <a:rPr lang="ru-RU" dirty="0" err="1"/>
              <a:t>Кіруді</a:t>
            </a:r>
            <a:r>
              <a:rPr lang="ru-RU" dirty="0"/>
              <a:t>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Контекстік-тәуелді</a:t>
            </a:r>
            <a:r>
              <a:rPr lang="ru-RU" dirty="0"/>
              <a:t> </a:t>
            </a:r>
            <a:r>
              <a:rPr lang="ru-RU" dirty="0" err="1"/>
              <a:t>саясат</a:t>
            </a:r>
            <a:r>
              <a:rPr lang="ru-RU" dirty="0"/>
              <a:t> </a:t>
            </a:r>
            <a:r>
              <a:rPr lang="ru-RU" dirty="0" err="1"/>
              <a:t>Контекстік-тәуелді</a:t>
            </a:r>
            <a:r>
              <a:rPr lang="ru-RU" dirty="0"/>
              <a:t> </a:t>
            </a:r>
            <a:r>
              <a:rPr lang="ru-RU" dirty="0" err="1"/>
              <a:t>инспекциялар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құқық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Желілік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жаһандық</a:t>
            </a:r>
            <a:r>
              <a:rPr lang="ru-RU" dirty="0"/>
              <a:t> </a:t>
            </a:r>
            <a:r>
              <a:rPr lang="ru-RU" dirty="0" err="1"/>
              <a:t>барлау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құрылғылары</a:t>
            </a:r>
            <a:r>
              <a:rPr lang="ru-RU" dirty="0"/>
              <a:t> Брандмауэр </a:t>
            </a:r>
            <a:r>
              <a:rPr lang="ru-RU" dirty="0" err="1"/>
              <a:t>Басып</a:t>
            </a:r>
            <a:r>
              <a:rPr lang="ru-RU" dirty="0"/>
              <a:t> </a:t>
            </a:r>
            <a:r>
              <a:rPr lang="ru-RU" dirty="0" err="1"/>
              <a:t>кіруді</a:t>
            </a:r>
            <a:r>
              <a:rPr lang="ru-RU" dirty="0"/>
              <a:t> </a:t>
            </a:r>
            <a:r>
              <a:rPr lang="ru-RU" dirty="0" err="1"/>
              <a:t>болдырмау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(</a:t>
            </a:r>
            <a:r>
              <a:rPr lang="en-US" dirty="0"/>
              <a:t>IPS) </a:t>
            </a:r>
            <a:r>
              <a:rPr lang="ru-RU" dirty="0" err="1"/>
              <a:t>Қолданбалар</a:t>
            </a:r>
            <a:r>
              <a:rPr lang="ru-RU" dirty="0"/>
              <a:t> </a:t>
            </a:r>
            <a:r>
              <a:rPr lang="ru-RU" dirty="0" err="1"/>
              <a:t>қауіпсіздігі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қосымшаның</a:t>
            </a:r>
            <a:r>
              <a:rPr lang="ru-RU" dirty="0"/>
              <a:t> </a:t>
            </a:r>
            <a:r>
              <a:rPr lang="ru-RU" dirty="0" err="1"/>
              <a:t>қажеттіліктері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технологияларын</a:t>
            </a:r>
            <a:r>
              <a:rPr lang="ru-RU" dirty="0"/>
              <a:t> </a:t>
            </a:r>
            <a:r>
              <a:rPr lang="ru-RU" dirty="0" err="1"/>
              <a:t>толығымен</a:t>
            </a:r>
            <a:r>
              <a:rPr lang="ru-RU" dirty="0"/>
              <a:t> </a:t>
            </a:r>
            <a:r>
              <a:rPr lang="ru-RU" dirty="0" err="1"/>
              <a:t>интеграциялай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қоршаған</a:t>
            </a:r>
            <a:r>
              <a:rPr lang="ru-RU" dirty="0"/>
              <a:t> </a:t>
            </a:r>
            <a:r>
              <a:rPr lang="ru-RU" dirty="0" err="1"/>
              <a:t>ортаны</a:t>
            </a:r>
            <a:r>
              <a:rPr lang="ru-RU" dirty="0"/>
              <a:t> </a:t>
            </a:r>
            <a:r>
              <a:rPr lang="ru-RU" dirty="0" err="1"/>
              <a:t>қорғау</a:t>
            </a:r>
            <a:r>
              <a:rPr lang="ru-RU" dirty="0"/>
              <a:t> </a:t>
            </a:r>
            <a:r>
              <a:rPr lang="ru-RU" dirty="0" err="1"/>
              <a:t>Сымсыз</a:t>
            </a:r>
            <a:r>
              <a:rPr lang="ru-RU" dirty="0"/>
              <a:t> </a:t>
            </a:r>
            <a:r>
              <a:rPr lang="ru-RU" dirty="0" err="1"/>
              <a:t>желі</a:t>
            </a:r>
            <a:r>
              <a:rPr lang="ru-RU" dirty="0"/>
              <a:t> </a:t>
            </a:r>
            <a:r>
              <a:rPr lang="ru-RU" dirty="0" err="1"/>
              <a:t>қауіпсіздігі</a:t>
            </a:r>
            <a:r>
              <a:rPr lang="ru-RU" dirty="0"/>
              <a:t>.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кіру</a:t>
            </a:r>
            <a:r>
              <a:rPr lang="ru-RU" dirty="0"/>
              <a:t> </a:t>
            </a:r>
            <a:r>
              <a:rPr lang="ru-RU" dirty="0" err="1"/>
              <a:t>нүктесінде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қауіпсіздікті</a:t>
            </a:r>
            <a:r>
              <a:rPr lang="ru-RU" dirty="0"/>
              <a:t> </a:t>
            </a:r>
            <a:r>
              <a:rPr lang="ru-RU" dirty="0" err="1"/>
              <a:t>орындадыңыз</a:t>
            </a:r>
            <a:r>
              <a:rPr lang="ru-RU" dirty="0"/>
              <a:t>? </a:t>
            </a:r>
            <a:r>
              <a:rPr lang="ru-RU" dirty="0" err="1"/>
              <a:t>Резервтеу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қолжетімділік</a:t>
            </a:r>
            <a:r>
              <a:rPr lang="ru-RU" dirty="0"/>
              <a:t> </a:t>
            </a:r>
            <a:r>
              <a:rPr lang="ru-RU" dirty="0" err="1"/>
              <a:t>Резервтелген</a:t>
            </a:r>
            <a:r>
              <a:rPr lang="ru-RU" dirty="0"/>
              <a:t> </a:t>
            </a:r>
            <a:r>
              <a:rPr lang="ru-RU" dirty="0" err="1"/>
              <a:t>жабдық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желілік</a:t>
            </a:r>
            <a:r>
              <a:rPr lang="ru-RU" dirty="0"/>
              <a:t> </a:t>
            </a:r>
            <a:r>
              <a:rPr lang="ru-RU" dirty="0" err="1"/>
              <a:t>қосылым</a:t>
            </a:r>
            <a:r>
              <a:rPr lang="ru-RU" dirty="0"/>
              <a:t> </a:t>
            </a:r>
            <a:r>
              <a:rPr lang="ru-RU" dirty="0" err="1"/>
              <a:t>Жүктемені</a:t>
            </a:r>
            <a:r>
              <a:rPr lang="ru-RU" dirty="0"/>
              <a:t> </a:t>
            </a:r>
            <a:r>
              <a:rPr lang="ru-RU" dirty="0" err="1"/>
              <a:t>бірлесіп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Шифрланған</a:t>
            </a:r>
            <a:r>
              <a:rPr lang="ru-RU" dirty="0"/>
              <a:t> </a:t>
            </a:r>
            <a:r>
              <a:rPr lang="ru-RU" dirty="0" err="1"/>
              <a:t>пішімдегі</a:t>
            </a:r>
            <a:r>
              <a:rPr lang="ru-RU" dirty="0"/>
              <a:t> </a:t>
            </a:r>
            <a:r>
              <a:rPr lang="ru-RU" dirty="0" err="1"/>
              <a:t>деректердің</a:t>
            </a:r>
            <a:r>
              <a:rPr lang="ru-RU" dirty="0"/>
              <a:t> </a:t>
            </a:r>
            <a:r>
              <a:rPr lang="ru-RU" dirty="0" err="1"/>
              <a:t>резервтік</a:t>
            </a:r>
            <a:r>
              <a:rPr lang="ru-RU" dirty="0"/>
              <a:t> </a:t>
            </a:r>
            <a:r>
              <a:rPr lang="ru-RU" dirty="0" err="1"/>
              <a:t>көшірмелері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b="0" dirty="0">
                <a:effectLst/>
              </a:rPr>
              <a:t>IoE </a:t>
            </a:r>
            <a:r>
              <a:rPr lang="ru-RU" b="0" dirty="0" err="1">
                <a:effectLst/>
              </a:rPr>
              <a:t>қауіпсіздік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және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қауіпсіздік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шаралары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24285" y="266700"/>
            <a:ext cx="2102128" cy="1570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675113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1387366"/>
            <a:ext cx="8752915" cy="5203934"/>
          </a:xfrm>
        </p:spPr>
        <p:txBody>
          <a:bodyPr>
            <a:normAutofit/>
          </a:bodyPr>
          <a:lstStyle/>
          <a:p>
            <a:r>
              <a:rPr lang="ru-RU" dirty="0" err="1"/>
              <a:t>Адамдар-ең</a:t>
            </a:r>
            <a:r>
              <a:rPr lang="ru-RU" dirty="0"/>
              <a:t> </a:t>
            </a:r>
            <a:r>
              <a:rPr lang="ru-RU" dirty="0" err="1"/>
              <a:t>әлсіз</a:t>
            </a:r>
            <a:r>
              <a:rPr lang="ru-RU" dirty="0"/>
              <a:t> </a:t>
            </a:r>
            <a:r>
              <a:rPr lang="ru-RU" dirty="0" err="1"/>
              <a:t>буын</a:t>
            </a:r>
            <a:r>
              <a:rPr lang="ru-RU" dirty="0"/>
              <a:t> </a:t>
            </a:r>
            <a:r>
              <a:rPr lang="ru-RU" dirty="0" err="1"/>
              <a:t>Зұлым</a:t>
            </a:r>
            <a:r>
              <a:rPr lang="ru-RU" dirty="0"/>
              <a:t> </a:t>
            </a:r>
            <a:r>
              <a:rPr lang="ru-RU" dirty="0" err="1"/>
              <a:t>ақыл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саясатының</a:t>
            </a:r>
            <a:r>
              <a:rPr lang="ru-RU" dirty="0"/>
              <a:t> </a:t>
            </a:r>
            <a:r>
              <a:rPr lang="ru-RU" dirty="0" err="1"/>
              <a:t>қателері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сақталмауы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саясаты-ереже</a:t>
            </a:r>
            <a:r>
              <a:rPr lang="ru-RU" dirty="0"/>
              <a:t>, </a:t>
            </a:r>
            <a:r>
              <a:rPr lang="ru-RU" dirty="0" err="1"/>
              <a:t>ереже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рәсім</a:t>
            </a:r>
            <a:r>
              <a:rPr lang="ru-RU" dirty="0"/>
              <a:t> </a:t>
            </a:r>
            <a:r>
              <a:rPr lang="ru-RU" dirty="0" err="1"/>
              <a:t>Қашықтан</a:t>
            </a:r>
            <a:r>
              <a:rPr lang="ru-RU" dirty="0"/>
              <a:t> </a:t>
            </a:r>
            <a:r>
              <a:rPr lang="ru-RU" dirty="0" err="1"/>
              <a:t>кіру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Ақпараттың</a:t>
            </a:r>
            <a:r>
              <a:rPr lang="ru-RU" dirty="0"/>
              <a:t> </a:t>
            </a:r>
            <a:r>
              <a:rPr lang="ru-RU" dirty="0" err="1"/>
              <a:t>құпиялылық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Компьютерлік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Құпия</a:t>
            </a:r>
            <a:r>
              <a:rPr lang="ru-RU" dirty="0"/>
              <a:t> </a:t>
            </a:r>
            <a:r>
              <a:rPr lang="ru-RU" dirty="0" err="1"/>
              <a:t>сөз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endParaRPr lang="ru-RU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0" dirty="0" err="1">
                <a:effectLst/>
              </a:rPr>
              <a:t>Адамдар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және</a:t>
            </a:r>
            <a:r>
              <a:rPr lang="ru-RU" b="0" dirty="0">
                <a:effectLst/>
              </a:rPr>
              <a:t> интернет </a:t>
            </a:r>
            <a:r>
              <a:rPr lang="ru-RU" b="0" dirty="0" err="1">
                <a:effectLst/>
              </a:rPr>
              <a:t>заттар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71876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365508" y="1539502"/>
            <a:ext cx="8600517" cy="474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режимінде</a:t>
            </a:r>
            <a:r>
              <a:rPr lang="ru-RU" dirty="0"/>
              <a:t>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етуі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,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өнімді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масштабты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.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ұйымның</a:t>
            </a:r>
            <a:r>
              <a:rPr lang="ru-RU" dirty="0"/>
              <a:t>, </a:t>
            </a:r>
            <a:r>
              <a:rPr lang="ru-RU" dirty="0" err="1"/>
              <a:t>адамдар</a:t>
            </a:r>
            <a:r>
              <a:rPr lang="ru-RU" dirty="0"/>
              <a:t> мен </a:t>
            </a:r>
            <a:r>
              <a:rPr lang="ru-RU" dirty="0" err="1"/>
              <a:t>жүйелердің</a:t>
            </a:r>
            <a:r>
              <a:rPr lang="ru-RU" dirty="0"/>
              <a:t> </a:t>
            </a:r>
            <a:r>
              <a:rPr lang="ru-RU" dirty="0" err="1"/>
              <a:t>қауіпсіздігін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сақталуы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ережелерді</a:t>
            </a:r>
            <a:r>
              <a:rPr lang="ru-RU" dirty="0"/>
              <a:t>, </a:t>
            </a:r>
            <a:r>
              <a:rPr lang="ru-RU" dirty="0" err="1"/>
              <a:t>ережелер</a:t>
            </a:r>
            <a:r>
              <a:rPr lang="ru-RU" dirty="0"/>
              <a:t> мен </a:t>
            </a:r>
            <a:r>
              <a:rPr lang="ru-RU" dirty="0" err="1"/>
              <a:t>рәсімдерді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. </a:t>
            </a:r>
            <a:r>
              <a:rPr lang="ru-RU" dirty="0" err="1"/>
              <a:t>Дербес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 </a:t>
            </a:r>
            <a:r>
              <a:rPr lang="ru-RU" dirty="0" err="1"/>
              <a:t>дамиды</a:t>
            </a:r>
            <a:r>
              <a:rPr lang="ru-RU" dirty="0"/>
              <a:t>.</a:t>
            </a:r>
            <a:endParaRPr lang="en-US" sz="2800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1800" dirty="0">
                <a:latin typeface="Arial" charset="0"/>
              </a:rPr>
              <a:t>Т</a:t>
            </a:r>
            <a:r>
              <a:rPr lang="ru-RU" sz="1800" dirty="0" err="1">
                <a:latin typeface="Arial" charset="0"/>
              </a:rPr>
              <a:t>үйіндеме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760924"/>
      </p:ext>
    </p:extLst>
  </p:cSld>
  <p:clrMapOvr>
    <a:masterClrMapping/>
  </p:clrMapOvr>
  <p:transition spd="med">
    <p:wipe dir="r"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PPT-TMPLT-WHT_C">
  <a:themeElements>
    <a:clrScheme name="PPT-TMPLT-WHT_C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PPT-TMPLT-WHT_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-TMPLT-WHT_C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structor_Supplemental_Material_Template.pptx" id="{3198E07C-115F-418B-A9A8-BF9053302A35}" vid="{198B02FE-59AF-4313-B2FA-B9A3F3C1E378}"/>
    </a:ext>
  </a:extLst>
</a:theme>
</file>

<file path=ppt/theme/theme2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Instructor_Supplemental_Material_Template</Template>
  <TotalTime>579</TotalTime>
  <Pages>28</Pages>
  <Words>282</Words>
  <Application>Microsoft Office PowerPoint</Application>
  <PresentationFormat>Экран (4:3)</PresentationFormat>
  <Paragraphs>21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ＭＳ Ｐゴシック</vt:lpstr>
      <vt:lpstr>Arial</vt:lpstr>
      <vt:lpstr>Courier New</vt:lpstr>
      <vt:lpstr>Lucida Sans Unicode</vt:lpstr>
      <vt:lpstr>Verdana</vt:lpstr>
      <vt:lpstr>Wingdings</vt:lpstr>
      <vt:lpstr>Wingdings 2</vt:lpstr>
      <vt:lpstr>Wingdings 3</vt:lpstr>
      <vt:lpstr>PPT-TMPLT-WHT_C</vt:lpstr>
      <vt:lpstr>Открытая</vt:lpstr>
      <vt:lpstr> Лекция 13 Қауіпсіздік және жан-жақты интернет</vt:lpstr>
      <vt:lpstr>Мақсаттары:</vt:lpstr>
      <vt:lpstr>Қауіпсіздік және қауіпсіздік IoE?</vt:lpstr>
      <vt:lpstr>Қауіпсіздік және қорғау IoE? IoE</vt:lpstr>
      <vt:lpstr>IoE қауіпсіздік және қауіпсіздік шаралары</vt:lpstr>
      <vt:lpstr>Адамдар және интернет заттар</vt:lpstr>
      <vt:lpstr>Түйіндеме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Instructor Materials Chapter 1 What is the Internet of Things?</dc:title>
  <dc:creator>Suk-yi Pennock</dc:creator>
  <cp:lastModifiedBy>Сейтжанова Жанат</cp:lastModifiedBy>
  <cp:revision>60</cp:revision>
  <cp:lastPrinted>1999-01-27T00:54:54Z</cp:lastPrinted>
  <dcterms:created xsi:type="dcterms:W3CDTF">2016-07-19T22:00:40Z</dcterms:created>
  <dcterms:modified xsi:type="dcterms:W3CDTF">2019-02-27T10:53:51Z</dcterms:modified>
</cp:coreProperties>
</file>